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5"/>
  </p:notesMasterIdLst>
  <p:sldIdLst>
    <p:sldId id="420" r:id="rId3"/>
    <p:sldId id="986" r:id="rId4"/>
    <p:sldId id="1397" r:id="rId5"/>
    <p:sldId id="1316" r:id="rId6"/>
    <p:sldId id="1317" r:id="rId7"/>
    <p:sldId id="1319" r:id="rId8"/>
    <p:sldId id="139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3"/>
    <p:restoredTop sz="87347"/>
  </p:normalViewPr>
  <p:slideViewPr>
    <p:cSldViewPr snapToGrid="0" snapToObjects="1">
      <p:cViewPr varScale="1">
        <p:scale>
          <a:sx n="111" d="100"/>
          <a:sy n="111" d="100"/>
        </p:scale>
        <p:origin x="608"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8: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xmlns="">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rcRect/>
          <a:stretch/>
        </p:blipFill>
        <p:spPr>
          <a:xfrm>
            <a:off x="331313" y="891032"/>
            <a:ext cx="5521618" cy="403724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rcRect/>
          <a:stretch/>
        </p:blipFill>
        <p:spPr>
          <a:xfrm>
            <a:off x="6349822" y="859777"/>
            <a:ext cx="5500114"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446550"/>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dirty="0">
                <a:effectLst/>
                <a:latin typeface="Helvetica Neue" panose="02000503000000020004" pitchFamily="2" charset="0"/>
              </a:rPr>
              <a:t>For instance, in the </a:t>
            </a:r>
            <a:r>
              <a:rPr lang="en-GB" sz="1100" b="1" i="0" dirty="0">
                <a:effectLst/>
                <a:latin typeface="Helvetica Neue" panose="02000503000000020004" pitchFamily="2" charset="0"/>
              </a:rPr>
              <a:t>Borough of Hounslow</a:t>
            </a:r>
            <a:r>
              <a:rPr lang="en-GB" sz="1100" b="0" i="0" dirty="0">
                <a:effectLst/>
                <a:latin typeface="Helvetica Neue" panose="02000503000000020004" pitchFamily="2" charset="0"/>
              </a:rPr>
              <a:t>, we can see a significant reduction in house prices in relation to increased levels of socioeconomic deprivation (adjusted for income and accessibility). Such reduction are clustered in the mid-section of Borough of Hounslow which were coloured red. Note that in far north eastern section of the Borough of Hounslow with pockets of LSOA's coloured blue shows a significant increase in house price in relationship to IMD which is difficult to explain and thus can be interpreted as a chance finding. All sections that are coloured white are not significant.</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ight Triangle 3">
            <a:extLst>
              <a:ext uri="{FF2B5EF4-FFF2-40B4-BE49-F238E27FC236}">
                <a16:creationId xmlns:a16="http://schemas.microsoft.com/office/drawing/2014/main" id="{791285F7-3554-37EF-3F22-A426109C31D9}"/>
              </a:ext>
            </a:extLst>
          </p:cNvPr>
          <p:cNvSpPr/>
          <p:nvPr/>
        </p:nvSpPr>
        <p:spPr>
          <a:xfrm rot="10800000" flipH="1">
            <a:off x="6886936" y="2801073"/>
            <a:ext cx="1469985" cy="1076446"/>
          </a:xfrm>
          <a:prstGeom prst="rtTriangl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198D20E0-80BA-68F2-3AD2-79706C67C779}"/>
              </a:ext>
            </a:extLst>
          </p:cNvPr>
          <p:cNvCxnSpPr>
            <a:cxnSpLocks/>
            <a:stCxn id="4" idx="0"/>
          </p:cNvCxnSpPr>
          <p:nvPr/>
        </p:nvCxnSpPr>
        <p:spPr>
          <a:xfrm>
            <a:off x="6886936" y="3877519"/>
            <a:ext cx="2152892" cy="1342663"/>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492C19-0D43-8484-C8B6-7204A6D5E413}"/>
              </a:ext>
            </a:extLst>
          </p:cNvPr>
          <p:cNvCxnSpPr>
            <a:cxnSpLocks/>
            <a:stCxn id="4" idx="4"/>
          </p:cNvCxnSpPr>
          <p:nvPr/>
        </p:nvCxnSpPr>
        <p:spPr>
          <a:xfrm>
            <a:off x="8356921" y="2801073"/>
            <a:ext cx="682907" cy="24191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rcRect/>
          <a:stretch/>
        </p:blipFill>
        <p:spPr>
          <a:xfrm>
            <a:off x="231494" y="788051"/>
            <a:ext cx="7772400" cy="5649383"/>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78411" y="2859707"/>
            <a:ext cx="6127633"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3" name="Slide Number Placeholder 3">
            <a:extLst>
              <a:ext uri="{FF2B5EF4-FFF2-40B4-BE49-F238E27FC236}">
                <a16:creationId xmlns:a16="http://schemas.microsoft.com/office/drawing/2014/main" id="{96C3DAAC-DA96-F5F4-5988-ECEE2EF5EFBA}"/>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3055815"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4435344" y="3371934"/>
            <a:ext cx="3766741"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a:t>
            </a:r>
          </a:p>
        </p:txBody>
      </p:sp>
      <p:sp>
        <p:nvSpPr>
          <p:cNvPr id="6" name="TextBox 5">
            <a:extLst>
              <a:ext uri="{FF2B5EF4-FFF2-40B4-BE49-F238E27FC236}">
                <a16:creationId xmlns:a16="http://schemas.microsoft.com/office/drawing/2014/main" id="{071D8A88-7CFA-FA70-2E88-B19664A3CBB0}"/>
              </a:ext>
            </a:extLst>
          </p:cNvPr>
          <p:cNvSpPr txBox="1"/>
          <p:nvPr/>
        </p:nvSpPr>
        <p:spPr>
          <a:xfrm>
            <a:off x="453448" y="2973117"/>
            <a:ext cx="3508952" cy="1477328"/>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7</a:t>
            </a:r>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4323951" y="2951944"/>
            <a:ext cx="4083447" cy="1477328"/>
          </a:xfrm>
          <a:prstGeom prst="rect">
            <a:avLst/>
          </a:prstGeom>
          <a:noFill/>
          <a:ln w="28575">
            <a:solidFill>
              <a:schemeClr val="bg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8</a:t>
            </a:r>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A38D64BF-9418-5ADC-F6C4-3D7C14B210EF}"/>
              </a:ext>
            </a:extLst>
          </p:cNvPr>
          <p:cNvSpPr txBox="1"/>
          <p:nvPr/>
        </p:nvSpPr>
        <p:spPr>
          <a:xfrm>
            <a:off x="8724105" y="3371934"/>
            <a:ext cx="3321312"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Spatial Risk </a:t>
            </a:r>
          </a:p>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Models</a:t>
            </a:r>
          </a:p>
        </p:txBody>
      </p:sp>
      <p:sp>
        <p:nvSpPr>
          <p:cNvPr id="10" name="TextBox 9">
            <a:extLst>
              <a:ext uri="{FF2B5EF4-FFF2-40B4-BE49-F238E27FC236}">
                <a16:creationId xmlns:a16="http://schemas.microsoft.com/office/drawing/2014/main" id="{B4D0C5DD-CB9A-7E82-F65A-3AB9E8D22220}"/>
              </a:ext>
            </a:extLst>
          </p:cNvPr>
          <p:cNvSpPr txBox="1"/>
          <p:nvPr/>
        </p:nvSpPr>
        <p:spPr>
          <a:xfrm>
            <a:off x="8614599" y="2951943"/>
            <a:ext cx="3577402" cy="1477328"/>
          </a:xfrm>
          <a:prstGeom prst="rect">
            <a:avLst/>
          </a:prstGeom>
          <a:noFill/>
          <a:ln w="28575">
            <a:solidFill>
              <a:schemeClr val="bg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p:txBody>
      </p:sp>
      <p:sp>
        <p:nvSpPr>
          <p:cNvPr id="11" name="TextBox 10">
            <a:extLst>
              <a:ext uri="{FF2B5EF4-FFF2-40B4-BE49-F238E27FC236}">
                <a16:creationId xmlns:a16="http://schemas.microsoft.com/office/drawing/2014/main" id="{86329D36-C11D-3B60-F90A-D97674C3E797}"/>
              </a:ext>
            </a:extLst>
          </p:cNvPr>
          <p:cNvSpPr txBox="1"/>
          <p:nvPr/>
        </p:nvSpPr>
        <p:spPr>
          <a:xfrm>
            <a:off x="290009" y="5156511"/>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7, we learnt special types of spatial model which accounts for spatial configuration of areal data </a:t>
            </a:r>
          </a:p>
        </p:txBody>
      </p:sp>
      <p:sp>
        <p:nvSpPr>
          <p:cNvPr id="12" name="TextBox 11">
            <a:extLst>
              <a:ext uri="{FF2B5EF4-FFF2-40B4-BE49-F238E27FC236}">
                <a16:creationId xmlns:a16="http://schemas.microsoft.com/office/drawing/2014/main" id="{806FAD54-CA6F-3F78-921C-E182231354E3}"/>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51145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1FF33D-F000-CCB7-D701-4845598830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66946C-1598-8DB0-38A7-BF7A8FBC35C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3" name="Slide Number Placeholder 3">
            <a:extLst>
              <a:ext uri="{FF2B5EF4-FFF2-40B4-BE49-F238E27FC236}">
                <a16:creationId xmlns:a16="http://schemas.microsoft.com/office/drawing/2014/main" id="{4B53EA41-73E8-ED75-84CB-D71B65834B61}"/>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FCFCADD9-D90B-6FBD-819F-C2C495728903}"/>
              </a:ext>
            </a:extLst>
          </p:cNvPr>
          <p:cNvSpPr txBox="1"/>
          <p:nvPr/>
        </p:nvSpPr>
        <p:spPr>
          <a:xfrm>
            <a:off x="660400" y="3371934"/>
            <a:ext cx="3055815"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54E6D6C7-BA77-CA21-31FA-173FDDB22F4B}"/>
              </a:ext>
            </a:extLst>
          </p:cNvPr>
          <p:cNvSpPr txBox="1"/>
          <p:nvPr/>
        </p:nvSpPr>
        <p:spPr>
          <a:xfrm>
            <a:off x="4435344" y="3371934"/>
            <a:ext cx="3766741"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a:t>
            </a:r>
          </a:p>
        </p:txBody>
      </p:sp>
      <p:sp>
        <p:nvSpPr>
          <p:cNvPr id="6" name="TextBox 5">
            <a:extLst>
              <a:ext uri="{FF2B5EF4-FFF2-40B4-BE49-F238E27FC236}">
                <a16:creationId xmlns:a16="http://schemas.microsoft.com/office/drawing/2014/main" id="{1C6E32A1-E360-CED4-1292-3DB677BECCAA}"/>
              </a:ext>
            </a:extLst>
          </p:cNvPr>
          <p:cNvSpPr txBox="1"/>
          <p:nvPr/>
        </p:nvSpPr>
        <p:spPr>
          <a:xfrm>
            <a:off x="453448" y="2973117"/>
            <a:ext cx="3508952" cy="1477328"/>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7</a:t>
            </a:r>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CC98D047-0ED1-6AEE-41A8-E914220DFA05}"/>
              </a:ext>
            </a:extLst>
          </p:cNvPr>
          <p:cNvSpPr txBox="1"/>
          <p:nvPr/>
        </p:nvSpPr>
        <p:spPr>
          <a:xfrm>
            <a:off x="4169353" y="2951944"/>
            <a:ext cx="4298662" cy="1477328"/>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8</a:t>
            </a:r>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882723D7-F34D-EAFD-26B0-F7A79166B459}"/>
              </a:ext>
            </a:extLst>
          </p:cNvPr>
          <p:cNvSpPr txBox="1"/>
          <p:nvPr/>
        </p:nvSpPr>
        <p:spPr>
          <a:xfrm>
            <a:off x="8724105" y="3371934"/>
            <a:ext cx="3321312" cy="830997"/>
          </a:xfrm>
          <a:prstGeom prst="rect">
            <a:avLst/>
          </a:prstGeom>
          <a:noFill/>
          <a:ln>
            <a:solidFill>
              <a:schemeClr val="accent1"/>
            </a:solidFill>
          </a:ln>
        </p:spPr>
        <p:txBody>
          <a:bodyPr wrap="square" rtlCol="0">
            <a:spAutoFit/>
          </a:bodyPr>
          <a:lstStyle/>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Spatial Risk </a:t>
            </a:r>
          </a:p>
          <a:p>
            <a:pPr algn="ctr"/>
            <a:r>
              <a:rPr lang="en-GB" sz="2400" dirty="0">
                <a:latin typeface="Helvetica Neue" panose="02000503000000020004" pitchFamily="2" charset="0"/>
                <a:ea typeface="Helvetica Neue" panose="02000503000000020004" pitchFamily="2" charset="0"/>
                <a:cs typeface="Helvetica Neue" panose="02000503000000020004" pitchFamily="2" charset="0"/>
              </a:rPr>
              <a:t>Models</a:t>
            </a:r>
          </a:p>
        </p:txBody>
      </p:sp>
      <p:sp>
        <p:nvSpPr>
          <p:cNvPr id="10" name="TextBox 9">
            <a:extLst>
              <a:ext uri="{FF2B5EF4-FFF2-40B4-BE49-F238E27FC236}">
                <a16:creationId xmlns:a16="http://schemas.microsoft.com/office/drawing/2014/main" id="{8E2A583B-25FD-7879-F9BC-6425E17CD4F1}"/>
              </a:ext>
            </a:extLst>
          </p:cNvPr>
          <p:cNvSpPr txBox="1"/>
          <p:nvPr/>
        </p:nvSpPr>
        <p:spPr>
          <a:xfrm>
            <a:off x="8614599" y="2951943"/>
            <a:ext cx="3577402" cy="1477328"/>
          </a:xfrm>
          <a:prstGeom prst="rect">
            <a:avLst/>
          </a:prstGeom>
          <a:noFill/>
          <a:ln w="28575">
            <a:solidFill>
              <a:schemeClr val="bg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7558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relationships</a:t>
            </a:r>
            <a:r>
              <a:rPr lang="en-US" sz="2400" dirty="0">
                <a:latin typeface="Helvetica Neue" panose="02000503000000020004" pitchFamily="2" charset="0"/>
                <a:ea typeface="Helvetica Neue" panose="02000503000000020004" pitchFamily="2" charset="0"/>
                <a:cs typeface="Helvetica Neue" panose="02000503000000020004" pitchFamily="2" charset="0"/>
              </a:rPr>
              <a:t> or local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associations</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local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27475</TotalTime>
  <Words>2538</Words>
  <Application>Microsoft Macintosh PowerPoint</Application>
  <PresentationFormat>Widescreen</PresentationFormat>
  <Paragraphs>336</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Cambria Math</vt:lpstr>
      <vt:lpstr>Century</vt:lpstr>
      <vt:lpstr>Helvetica</vt:lpstr>
      <vt:lpstr>Helvetica Neue</vt:lpstr>
      <vt:lpstr>Helvetica Neue Condensed Black</vt:lpstr>
      <vt:lpstr>Helvetica Neue Light</vt:lpstr>
      <vt:lpstr>HELVETICA NEUE THIN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342</cp:revision>
  <dcterms:created xsi:type="dcterms:W3CDTF">2020-11-19T14:47:11Z</dcterms:created>
  <dcterms:modified xsi:type="dcterms:W3CDTF">2025-11-17T10:21:37Z</dcterms:modified>
</cp:coreProperties>
</file>